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Relationship Id="rId3" Type="http://schemas.openxmlformats.org/officeDocument/2006/relationships/hyperlink" Target="http://www.apple.com" TargetMode="External"/><Relationship Id="rId4" Type="http://schemas.openxmlformats.org/officeDocument/2006/relationships/hyperlink" Target="https://www.youtube.com/watch?v=xcC0LmkzG9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73767" y="-1"/>
            <a:ext cx="173397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200399" y="419099"/>
            <a:ext cx="7048170" cy="185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sp>
        <p:nvSpPr>
          <p:cNvPr id="122" name="Technical Skills"/>
          <p:cNvSpPr txBox="1"/>
          <p:nvPr/>
        </p:nvSpPr>
        <p:spPr>
          <a:xfrm>
            <a:off x="589787" y="7223178"/>
            <a:ext cx="4941825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Technical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at to do if you fall behind"/>
          <p:cNvSpPr txBox="1"/>
          <p:nvPr>
            <p:ph type="ctrTitle"/>
          </p:nvPr>
        </p:nvSpPr>
        <p:spPr>
          <a:xfrm>
            <a:off x="1270000" y="-9017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What to do if you fall behind</a:t>
            </a:r>
          </a:p>
        </p:txBody>
      </p:sp>
      <p:sp>
        <p:nvSpPr>
          <p:cNvPr id="177" name="Use @channel in slack #software-development-engineer-in-test"/>
          <p:cNvSpPr txBox="1"/>
          <p:nvPr>
            <p:ph type="subTitle" idx="1"/>
          </p:nvPr>
        </p:nvSpPr>
        <p:spPr>
          <a:xfrm>
            <a:off x="419100" y="2578100"/>
            <a:ext cx="12166601" cy="6480572"/>
          </a:xfrm>
          <a:prstGeom prst="rect">
            <a:avLst/>
          </a:prstGeom>
        </p:spPr>
        <p:txBody>
          <a:bodyPr/>
          <a:lstStyle/>
          <a:p>
            <a:pPr algn="l"/>
            <a:r>
              <a:t>Use @channel in slack #software-development-engineer-in-test</a:t>
            </a:r>
          </a:p>
          <a:p>
            <a:pPr algn="l"/>
          </a:p>
          <a:p>
            <a:pPr algn="l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9679" y="3800223"/>
            <a:ext cx="5086274" cy="5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nline Presence"/>
          <p:cNvSpPr txBox="1"/>
          <p:nvPr/>
        </p:nvSpPr>
        <p:spPr>
          <a:xfrm>
            <a:off x="3738829" y="262841"/>
            <a:ext cx="486674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Online Presence</a:t>
            </a:r>
          </a:p>
        </p:txBody>
      </p:sp>
      <p:sp>
        <p:nvSpPr>
          <p:cNvPr id="182" name="Google your name"/>
          <p:cNvSpPr txBox="1"/>
          <p:nvPr/>
        </p:nvSpPr>
        <p:spPr>
          <a:xfrm>
            <a:off x="389026" y="2817470"/>
            <a:ext cx="27779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Google your name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757" y="1442357"/>
            <a:ext cx="5750443" cy="321128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Clean up your Social Media…"/>
          <p:cNvSpPr txBox="1"/>
          <p:nvPr/>
        </p:nvSpPr>
        <p:spPr>
          <a:xfrm>
            <a:off x="6965835" y="6341720"/>
            <a:ext cx="6058130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Clean up your Social Media</a:t>
            </a:r>
          </a:p>
          <a:p>
            <a:pPr marL="333375" indent="-333375" algn="l">
              <a:buSzPct val="145000"/>
              <a:buChar char="-"/>
            </a:pPr>
            <a:r>
              <a:t>Any Record</a:t>
            </a:r>
          </a:p>
          <a:p>
            <a:pPr marL="333375" indent="-333375" algn="l">
              <a:buSzPct val="145000"/>
              <a:buChar char="-"/>
            </a:pPr>
            <a:r>
              <a:t>Having no online profile is better than </a:t>
            </a:r>
          </a:p>
          <a:p>
            <a:pPr algn="l"/>
            <a:r>
              <a:t>Having a bad profile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00" y="5793757"/>
            <a:ext cx="5939474" cy="3108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nthly income $3000…"/>
          <p:cNvSpPr txBox="1"/>
          <p:nvPr>
            <p:ph type="subTitle" idx="1"/>
          </p:nvPr>
        </p:nvSpPr>
        <p:spPr>
          <a:xfrm>
            <a:off x="749548" y="419099"/>
            <a:ext cx="11936165" cy="7525446"/>
          </a:xfrm>
          <a:prstGeom prst="rect">
            <a:avLst/>
          </a:prstGeom>
        </p:spPr>
        <p:txBody>
          <a:bodyPr/>
          <a:lstStyle/>
          <a:p>
            <a:pPr/>
            <a:r>
              <a:t>Monthly income $3000</a:t>
            </a:r>
          </a:p>
          <a:p>
            <a:pPr/>
            <a:r>
              <a:t>If you dedicate 7 months of class</a:t>
            </a:r>
          </a:p>
          <a:p>
            <a:pPr/>
            <a:r>
              <a:t>7 X $3000 = (</a:t>
            </a:r>
            <a:r>
              <a:rPr>
                <a:solidFill>
                  <a:srgbClr val="FF2600"/>
                </a:solidFill>
              </a:rPr>
              <a:t>$21000</a:t>
            </a:r>
            <a:r>
              <a:t>)</a:t>
            </a:r>
          </a:p>
          <a:p>
            <a:pPr/>
          </a:p>
          <a:p>
            <a:pPr/>
            <a:r>
              <a:t>After finding a job</a:t>
            </a:r>
          </a:p>
          <a:p>
            <a:pPr/>
          </a:p>
          <a:p>
            <a:pPr/>
            <a:r>
              <a:t>Monthly Income $6000 </a:t>
            </a:r>
          </a:p>
          <a:p>
            <a:pPr/>
            <a:r>
              <a:t>If you commit yourself you would make up what you lost in 4 months</a:t>
            </a:r>
          </a:p>
          <a:p>
            <a:pPr/>
            <a:r>
              <a:t>$6000 X 4 = $24000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1380" y="6508750"/>
            <a:ext cx="3492501" cy="232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162050"/>
            <a:ext cx="10795000" cy="742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et me ask my friend Google"/>
          <p:cNvSpPr txBox="1"/>
          <p:nvPr>
            <p:ph type="ctrTitle"/>
          </p:nvPr>
        </p:nvSpPr>
        <p:spPr>
          <a:xfrm>
            <a:off x="1384300" y="-165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Let me ask my friend Google 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145" y="3111548"/>
            <a:ext cx="9416510" cy="447670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-1081314"/>
            <a:satOff val="4338"/>
            <a:lumOff val="-893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Break"/>
          <p:cNvSpPr txBox="1"/>
          <p:nvPr>
            <p:ph type="subTitle" sz="half" idx="1"/>
          </p:nvPr>
        </p:nvSpPr>
        <p:spPr>
          <a:xfrm>
            <a:off x="1181100" y="2998489"/>
            <a:ext cx="10464800" cy="2957812"/>
          </a:xfrm>
          <a:prstGeom prst="rect">
            <a:avLst/>
          </a:prstGeom>
        </p:spPr>
        <p:txBody>
          <a:bodyPr/>
          <a:lstStyle>
            <a:lvl1pPr>
              <a:defRPr sz="11500">
                <a:solidFill>
                  <a:srgbClr val="FFFFFF"/>
                </a:solidFill>
              </a:defRPr>
            </a:lvl1pPr>
          </a:lstStyle>
          <a:p>
            <a:pPr/>
            <a:r>
              <a:t>Break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troduction to Agile vs Waterfall"/>
          <p:cNvSpPr txBox="1"/>
          <p:nvPr>
            <p:ph type="ctrTitle"/>
          </p:nvPr>
        </p:nvSpPr>
        <p:spPr>
          <a:xfrm>
            <a:off x="1270000" y="-107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1">
              <a:defRPr sz="5700"/>
            </a:pPr>
            <a:r>
              <a:t>Introduction to Agile vs Waterfall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216" y="2064053"/>
            <a:ext cx="11624685" cy="6689789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gile vs Waterfall"/>
          <p:cNvSpPr txBox="1"/>
          <p:nvPr>
            <p:ph type="ctrTitle"/>
          </p:nvPr>
        </p:nvSpPr>
        <p:spPr>
          <a:xfrm>
            <a:off x="1536700" y="-1435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vs Waterfall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608" y="1925362"/>
            <a:ext cx="10225458" cy="6464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gile vs Kanban"/>
          <p:cNvSpPr txBox="1"/>
          <p:nvPr>
            <p:ph type="ctrTitle"/>
          </p:nvPr>
        </p:nvSpPr>
        <p:spPr>
          <a:xfrm>
            <a:off x="1270000" y="-1701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vs Kanban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593850"/>
            <a:ext cx="10160000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gile Rules"/>
          <p:cNvSpPr txBox="1"/>
          <p:nvPr>
            <p:ph type="ctrTitle"/>
          </p:nvPr>
        </p:nvSpPr>
        <p:spPr>
          <a:xfrm>
            <a:off x="1028700" y="-195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Rules</a:t>
            </a:r>
          </a:p>
        </p:txBody>
      </p:sp>
      <p:sp>
        <p:nvSpPr>
          <p:cNvPr id="214" name="Every Sprint is four weeks or less in Duration…"/>
          <p:cNvSpPr txBox="1"/>
          <p:nvPr>
            <p:ph type="subTitle" idx="1"/>
          </p:nvPr>
        </p:nvSpPr>
        <p:spPr>
          <a:xfrm>
            <a:off x="604515" y="2336800"/>
            <a:ext cx="11973570" cy="7930357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Every Sprint is four weeks or less in Duration</a:t>
            </a:r>
          </a:p>
          <a:p>
            <a:pPr marL="513953" indent="-513953" algn="l">
              <a:buSzPct val="145000"/>
              <a:buChar char="•"/>
            </a:pPr>
            <a:r>
              <a:t>Every Sprint is the Same Length</a:t>
            </a:r>
          </a:p>
          <a:p>
            <a:pPr marL="513953" indent="-513953" algn="l">
              <a:buSzPct val="145000"/>
              <a:buChar char="•"/>
            </a:pPr>
            <a:r>
              <a:t>The intention of Every Sprint is Potentially Shippable software</a:t>
            </a:r>
          </a:p>
          <a:p>
            <a:pPr marL="513953" indent="-513953" algn="l">
              <a:buSzPct val="145000"/>
              <a:buChar char="•"/>
            </a:pPr>
            <a:r>
              <a:t>Every Sprint includes </a:t>
            </a:r>
            <a:r>
              <a:rPr b="1"/>
              <a:t>Sprint Planning</a:t>
            </a:r>
            <a:endParaRPr b="1"/>
          </a:p>
          <a:p>
            <a:pPr marL="513953" indent="-513953" algn="l">
              <a:buSzPct val="145000"/>
              <a:buChar char="•"/>
            </a:pPr>
            <a:r>
              <a:t>The </a:t>
            </a:r>
            <a:r>
              <a:rPr b="1"/>
              <a:t>Daily Scrum</a:t>
            </a:r>
            <a:r>
              <a:t> is time boxed to 15 minutes</a:t>
            </a:r>
          </a:p>
          <a:p>
            <a:pPr marL="513953" indent="-513953" algn="l">
              <a:buSzPct val="145000"/>
              <a:buChar char="•"/>
            </a:pPr>
            <a:r>
              <a:t>Every Sprint Includes Sprint Review for Stakeholder feedback on product</a:t>
            </a:r>
          </a:p>
          <a:p>
            <a:pPr marL="513953" indent="-513953" algn="l">
              <a:buSzPct val="145000"/>
              <a:buChar char="•"/>
            </a:pPr>
            <a:r>
              <a:t>Every Sprint includes </a:t>
            </a:r>
            <a:r>
              <a:rPr b="1"/>
              <a:t>Sprint Retrospective</a:t>
            </a:r>
          </a:p>
        </p:txBody>
      </p:sp>
      <p:sp>
        <p:nvSpPr>
          <p:cNvPr id="21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elcom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Welcome </a:t>
            </a:r>
          </a:p>
          <a:p>
            <a:pPr lvl="1"/>
            <a:r>
              <a:t>Technical Skills </a:t>
            </a:r>
          </a:p>
        </p:txBody>
      </p:sp>
      <p:sp>
        <p:nvSpPr>
          <p:cNvPr id="125" name="By Alex Rodrigue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Alex Rodriguez</a:t>
            </a:r>
          </a:p>
        </p:txBody>
      </p:sp>
      <p:sp>
        <p:nvSpPr>
          <p:cNvPr id="12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127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700" y="7753349"/>
            <a:ext cx="1306811" cy="130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"/>
          <p:cNvSpPr txBox="1"/>
          <p:nvPr/>
        </p:nvSpPr>
        <p:spPr>
          <a:xfrm>
            <a:off x="3060700" y="7613650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29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0100" y="7453197"/>
            <a:ext cx="1903943" cy="190711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"/>
          <p:cNvSpPr txBox="1"/>
          <p:nvPr/>
        </p:nvSpPr>
        <p:spPr>
          <a:xfrm>
            <a:off x="4610100" y="731349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3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6632" y="7461249"/>
            <a:ext cx="1306811" cy="16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"/>
          <p:cNvSpPr txBox="1"/>
          <p:nvPr/>
        </p:nvSpPr>
        <p:spPr>
          <a:xfrm>
            <a:off x="2400300" y="-247650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33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3600" y="7630504"/>
            <a:ext cx="1552501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"/>
          <p:cNvSpPr txBox="1"/>
          <p:nvPr/>
        </p:nvSpPr>
        <p:spPr>
          <a:xfrm>
            <a:off x="8483600" y="7630504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very Sprint is four weeks or less in Duration"/>
          <p:cNvSpPr txBox="1"/>
          <p:nvPr>
            <p:ph type="ctrTitle"/>
          </p:nvPr>
        </p:nvSpPr>
        <p:spPr>
          <a:xfrm>
            <a:off x="1409700" y="-1714500"/>
            <a:ext cx="10464800" cy="330200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Every Sprint is four weeks or less in Duration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200" y="1917700"/>
            <a:ext cx="65532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otential deployment product"/>
          <p:cNvSpPr txBox="1"/>
          <p:nvPr>
            <p:ph type="ctrTitle"/>
          </p:nvPr>
        </p:nvSpPr>
        <p:spPr>
          <a:xfrm>
            <a:off x="1270000" y="-533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Potential deployment product 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3473450"/>
            <a:ext cx="10185400" cy="478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aily Stand Up"/>
          <p:cNvSpPr txBox="1"/>
          <p:nvPr>
            <p:ph type="ctrTitle"/>
          </p:nvPr>
        </p:nvSpPr>
        <p:spPr>
          <a:xfrm>
            <a:off x="12700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Daily Stand Up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606800"/>
            <a:ext cx="11430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Meet in daily basis for 15 minutes"/>
          <p:cNvSpPr txBox="1"/>
          <p:nvPr/>
        </p:nvSpPr>
        <p:spPr>
          <a:xfrm>
            <a:off x="1777288" y="1953870"/>
            <a:ext cx="95880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Meet in daily basis for 15 minutes</a:t>
            </a:r>
          </a:p>
        </p:txBody>
      </p:sp>
      <p:sp>
        <p:nvSpPr>
          <p:cNvPr id="22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print Planning"/>
          <p:cNvSpPr txBox="1"/>
          <p:nvPr>
            <p:ph type="ctrTitle"/>
          </p:nvPr>
        </p:nvSpPr>
        <p:spPr>
          <a:xfrm>
            <a:off x="965200" y="-17272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Sprint Planning</a:t>
            </a:r>
          </a:p>
        </p:txBody>
      </p:sp>
      <p:sp>
        <p:nvSpPr>
          <p:cNvPr id="231" name="Implementation of product backlog…"/>
          <p:cNvSpPr txBox="1"/>
          <p:nvPr/>
        </p:nvSpPr>
        <p:spPr>
          <a:xfrm>
            <a:off x="354432" y="2201520"/>
            <a:ext cx="11371862" cy="397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2700"/>
            </a:pPr>
            <a:r>
              <a:t>Implementation of product backlog</a:t>
            </a:r>
          </a:p>
          <a:p>
            <a:pPr marL="333374" indent="-333374" algn="l">
              <a:buSzPct val="145000"/>
              <a:buChar char="•"/>
              <a:defRPr sz="2700"/>
            </a:pPr>
            <a:r>
              <a:t>Start of sprint planning meeting = scrum team will work/discuss the initial plan for completing the product backlog items </a:t>
            </a:r>
          </a:p>
          <a:p>
            <a:pPr lvl="1" marL="777875" indent="-333375" algn="l">
              <a:buSzPct val="145000"/>
              <a:buChar char="•"/>
              <a:defRPr sz="2700"/>
            </a:pPr>
            <a:r>
              <a:t>Establish goals for the sprint </a:t>
            </a:r>
          </a:p>
          <a:p>
            <a:pPr marL="333375" indent="-333375" algn="l">
              <a:buSzPct val="145000"/>
              <a:buChar char="•"/>
            </a:pPr>
          </a:p>
          <a:p>
            <a:pPr marL="333375" indent="-333375" algn="l">
              <a:buSzPct val="145000"/>
              <a:buChar char="•"/>
            </a:pPr>
          </a:p>
          <a:p>
            <a:pPr/>
          </a:p>
          <a:p>
            <a:pPr/>
          </a:p>
          <a:p>
            <a:pPr/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49" y="4502149"/>
            <a:ext cx="10299701" cy="458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rooming / sizing"/>
          <p:cNvSpPr txBox="1"/>
          <p:nvPr>
            <p:ph type="ctrTitle"/>
          </p:nvPr>
        </p:nvSpPr>
        <p:spPr>
          <a:xfrm>
            <a:off x="13589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Grooming / sizing </a:t>
            </a:r>
          </a:p>
        </p:txBody>
      </p:sp>
      <p:sp>
        <p:nvSpPr>
          <p:cNvPr id="236" name="Grooming the backlog (User Stories)…"/>
          <p:cNvSpPr txBox="1"/>
          <p:nvPr>
            <p:ph type="subTitle" idx="1"/>
          </p:nvPr>
        </p:nvSpPr>
        <p:spPr>
          <a:xfrm>
            <a:off x="571500" y="1930400"/>
            <a:ext cx="11861801" cy="6989118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Char char="•"/>
            </a:pPr>
            <a:r>
              <a:t> Grooming the backlog (User Stories)</a:t>
            </a:r>
          </a:p>
          <a:p>
            <a:pPr marL="228600" indent="-228600" algn="l">
              <a:buSzPct val="100000"/>
              <a:buChar char="•"/>
            </a:pPr>
            <a:r>
              <a:t> Prioritization</a:t>
            </a:r>
          </a:p>
          <a:p>
            <a:pPr marL="228600" indent="-228600" algn="l">
              <a:buSzPct val="100000"/>
              <a:buChar char="•"/>
            </a:pPr>
            <a:r>
              <a:t> Sizing (using Fibonacci point) </a:t>
            </a:r>
          </a:p>
          <a:p>
            <a:pPr marL="228600" indent="-228600" algn="l">
              <a:buSzPct val="100000"/>
              <a:buChar char="•"/>
            </a:pPr>
          </a:p>
          <a:p>
            <a:pPr marL="228600" indent="-228600" algn="l">
              <a:buSzPct val="100000"/>
              <a:buChar char="•"/>
            </a:pPr>
          </a:p>
          <a:p>
            <a:pPr marL="228600" indent="-228600" algn="l">
              <a:buSzPct val="100000"/>
              <a:buChar char="•"/>
            </a:pP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4076700"/>
            <a:ext cx="8064500" cy="452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print Review / Demo"/>
          <p:cNvSpPr txBox="1"/>
          <p:nvPr>
            <p:ph type="ctrTitle"/>
          </p:nvPr>
        </p:nvSpPr>
        <p:spPr>
          <a:xfrm>
            <a:off x="11684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Sprint Review / Demo</a:t>
            </a:r>
          </a:p>
        </p:txBody>
      </p:sp>
      <p:sp>
        <p:nvSpPr>
          <p:cNvPr id="241" name="Sprint Goals…"/>
          <p:cNvSpPr txBox="1"/>
          <p:nvPr>
            <p:ph type="subTitle" idx="1"/>
          </p:nvPr>
        </p:nvSpPr>
        <p:spPr>
          <a:xfrm>
            <a:off x="478854" y="1785664"/>
            <a:ext cx="12224892" cy="6791872"/>
          </a:xfrm>
          <a:prstGeom prst="rect">
            <a:avLst/>
          </a:prstGeom>
        </p:spPr>
        <p:txBody>
          <a:bodyPr/>
          <a:lstStyle/>
          <a:p>
            <a:pPr marL="472836" indent="-472836" algn="l" defTabSz="537463">
              <a:buSzPct val="145000"/>
              <a:buChar char="•"/>
              <a:defRPr sz="3404"/>
            </a:pPr>
            <a:r>
              <a:t>Sprint Goals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What was planned to achieve 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Status Overview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Finished and unfinished 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Added and removed items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Changed priorities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Live Demo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Demonstration of functionalities in the sprint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Impediments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Risks Identified in the sprint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Feedback time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Feedback from every stakeholder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Done done !</a:t>
            </a:r>
          </a:p>
        </p:txBody>
      </p:sp>
      <p:sp>
        <p:nvSpPr>
          <p:cNvPr id="24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trospective"/>
          <p:cNvSpPr txBox="1"/>
          <p:nvPr>
            <p:ph type="ctrTitle"/>
          </p:nvPr>
        </p:nvSpPr>
        <p:spPr>
          <a:xfrm>
            <a:off x="1270000" y="-1625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Retrospective</a:t>
            </a:r>
          </a:p>
        </p:txBody>
      </p:sp>
      <p:sp>
        <p:nvSpPr>
          <p:cNvPr id="245" name="Team discuss and determine what can be changed to improve and be more productive in the next sprint"/>
          <p:cNvSpPr txBox="1"/>
          <p:nvPr>
            <p:ph type="subTitle" idx="1"/>
          </p:nvPr>
        </p:nvSpPr>
        <p:spPr>
          <a:xfrm>
            <a:off x="611038" y="2070099"/>
            <a:ext cx="11782724" cy="6842771"/>
          </a:xfrm>
          <a:prstGeom prst="rect">
            <a:avLst/>
          </a:prstGeom>
        </p:spPr>
        <p:txBody>
          <a:bodyPr/>
          <a:lstStyle>
            <a:lvl1pPr marL="228600" indent="-228600" algn="l">
              <a:buSzPct val="100000"/>
              <a:buChar char="•"/>
            </a:lvl1pPr>
          </a:lstStyle>
          <a:p>
            <a:pPr/>
            <a:r>
              <a:t>Team discuss and determine what can be changed to improve and be more productive in the next sprint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700" y="3941904"/>
            <a:ext cx="4257853" cy="4801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roup Activity"/>
          <p:cNvSpPr txBox="1"/>
          <p:nvPr>
            <p:ph type="ctrTitle"/>
          </p:nvPr>
        </p:nvSpPr>
        <p:spPr>
          <a:xfrm>
            <a:off x="1155700" y="-1701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Group Activity</a:t>
            </a:r>
          </a:p>
        </p:txBody>
      </p:sp>
      <p:sp>
        <p:nvSpPr>
          <p:cNvPr id="250" name="Making Peanut Butter and Jelly"/>
          <p:cNvSpPr txBox="1"/>
          <p:nvPr>
            <p:ph type="subTitle" sz="quarter" idx="1"/>
          </p:nvPr>
        </p:nvSpPr>
        <p:spPr>
          <a:xfrm>
            <a:off x="1270000" y="23685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Making Peanut Butter and Jelly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684" y="3289618"/>
            <a:ext cx="9540832" cy="538262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view"/>
          <p:cNvSpPr txBox="1"/>
          <p:nvPr/>
        </p:nvSpPr>
        <p:spPr>
          <a:xfrm>
            <a:off x="4893777" y="4161969"/>
            <a:ext cx="2204213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Review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3">
            <a:hueOff val="-274225"/>
            <a:satOff val="26768"/>
            <a:lumOff val="1136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aily Scrum"/>
          <p:cNvSpPr txBox="1"/>
          <p:nvPr>
            <p:ph type="subTitle" sz="half" idx="1"/>
          </p:nvPr>
        </p:nvSpPr>
        <p:spPr>
          <a:xfrm>
            <a:off x="1181100" y="643190"/>
            <a:ext cx="10464800" cy="2957811"/>
          </a:xfrm>
          <a:prstGeom prst="rect">
            <a:avLst/>
          </a:prstGeom>
        </p:spPr>
        <p:txBody>
          <a:bodyPr/>
          <a:lstStyle>
            <a:lvl1pPr>
              <a:defRPr sz="11500">
                <a:solidFill>
                  <a:srgbClr val="FFFFFF"/>
                </a:solidFill>
              </a:defRPr>
            </a:lvl1pPr>
          </a:lstStyle>
          <a:p>
            <a:pPr/>
            <a:r>
              <a:t>Daily Scrum </a:t>
            </a:r>
          </a:p>
        </p:txBody>
      </p:sp>
      <p:sp>
        <p:nvSpPr>
          <p:cNvPr id="257" name="Instructions…"/>
          <p:cNvSpPr txBox="1"/>
          <p:nvPr/>
        </p:nvSpPr>
        <p:spPr>
          <a:xfrm>
            <a:off x="707491" y="2652428"/>
            <a:ext cx="11589818" cy="108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Instructions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Meet with your team and ask the following questions 1 by 1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99" y="3784080"/>
            <a:ext cx="114300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0531733" y="9179589"/>
            <a:ext cx="7293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Link</a:t>
            </a:r>
          </a:p>
        </p:txBody>
      </p:sp>
      <p:sp>
        <p:nvSpPr>
          <p:cNvPr id="26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0" name="Image"/>
          <p:cNvGrpSpPr/>
          <p:nvPr/>
        </p:nvGrpSpPr>
        <p:grpSpPr>
          <a:xfrm>
            <a:off x="88900" y="1238250"/>
            <a:ext cx="12446000" cy="7188200"/>
            <a:chOff x="0" y="0"/>
            <a:chExt cx="12446000" cy="7188200"/>
          </a:xfrm>
        </p:grpSpPr>
        <p:pic>
          <p:nvPicPr>
            <p:cNvPr id="1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58" t="5370" r="0" b="0"/>
            <a:stretch>
              <a:fillRect/>
            </a:stretch>
          </p:blipFill>
          <p:spPr>
            <a:xfrm>
              <a:off x="127000" y="88900"/>
              <a:ext cx="11709400" cy="6489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46000" cy="7188200"/>
            </a:xfrm>
            <a:prstGeom prst="rect">
              <a:avLst/>
            </a:prstGeom>
            <a:effectLst/>
          </p:spPr>
        </p:pic>
      </p:grpSp>
      <p:sp>
        <p:nvSpPr>
          <p:cNvPr id="14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4641" y="3153568"/>
            <a:ext cx="1346201" cy="20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DLC…"/>
          <p:cNvSpPr txBox="1"/>
          <p:nvPr>
            <p:ph type="ctrTitle"/>
          </p:nvPr>
        </p:nvSpPr>
        <p:spPr>
          <a:xfrm>
            <a:off x="1079500" y="1473200"/>
            <a:ext cx="10464800" cy="3302000"/>
          </a:xfrm>
          <a:prstGeom prst="rect">
            <a:avLst/>
          </a:prstGeom>
        </p:spPr>
        <p:txBody>
          <a:bodyPr/>
          <a:lstStyle/>
          <a:p>
            <a:pPr algn="r" defTabSz="502412">
              <a:defRPr sz="6880"/>
            </a:pPr>
            <a:r>
              <a:t>SDLC</a:t>
            </a:r>
          </a:p>
          <a:p>
            <a:pPr algn="r" defTabSz="502412">
              <a:defRPr sz="6880"/>
            </a:pPr>
            <a:r>
              <a:t>Software Development Life Cycle</a:t>
            </a:r>
          </a:p>
        </p:txBody>
      </p:sp>
      <p:sp>
        <p:nvSpPr>
          <p:cNvPr id="26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8192" y="4089400"/>
            <a:ext cx="4424985" cy="357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nning"/>
          <p:cNvSpPr txBox="1"/>
          <p:nvPr>
            <p:ph type="ctrTitle"/>
          </p:nvPr>
        </p:nvSpPr>
        <p:spPr>
          <a:xfrm>
            <a:off x="927100" y="-1638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267" name="Conducted by manager &amp; senior leadership…"/>
          <p:cNvSpPr txBox="1"/>
          <p:nvPr>
            <p:ph type="subTitle" idx="1"/>
          </p:nvPr>
        </p:nvSpPr>
        <p:spPr>
          <a:xfrm>
            <a:off x="583083" y="1917699"/>
            <a:ext cx="12067234" cy="6940551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Char char="•"/>
            </a:pPr>
            <a:r>
              <a:t>Conducted by manager &amp; senior leadership</a:t>
            </a:r>
          </a:p>
          <a:p>
            <a:pPr marL="228600" indent="-228600" algn="l">
              <a:buSzPct val="100000"/>
              <a:buChar char="•"/>
            </a:pPr>
            <a:r>
              <a:t>Finalize project schedule, cost analysis, time estimation.</a:t>
            </a:r>
          </a:p>
          <a:p>
            <a:pPr marL="228600" indent="-228600" algn="l">
              <a:buSzPct val="100000"/>
              <a:buChar char="•"/>
            </a:pPr>
            <a:r>
              <a:t>PM to create deliverables</a:t>
            </a:r>
          </a:p>
          <a:p>
            <a:pPr marL="228600" indent="-228600" algn="l">
              <a:buSzPct val="100000"/>
              <a:buChar char="•"/>
            </a:pPr>
            <a:r>
              <a:t>Stakeholders role</a:t>
            </a:r>
          </a:p>
          <a:p>
            <a:pPr marL="228600" indent="-228600" algn="l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</a:p>
        </p:txBody>
      </p:sp>
      <p:sp>
        <p:nvSpPr>
          <p:cNvPr id="26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950" y="5099050"/>
            <a:ext cx="4635500" cy="311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quirements"/>
          <p:cNvSpPr txBox="1"/>
          <p:nvPr>
            <p:ph type="ctrTitle"/>
          </p:nvPr>
        </p:nvSpPr>
        <p:spPr>
          <a:xfrm>
            <a:off x="1270000" y="-1625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Requirements</a:t>
            </a:r>
          </a:p>
        </p:txBody>
      </p:sp>
      <p:sp>
        <p:nvSpPr>
          <p:cNvPr id="272" name="Gather and draft project requirements…"/>
          <p:cNvSpPr txBox="1"/>
          <p:nvPr>
            <p:ph type="subTitle" idx="1"/>
          </p:nvPr>
        </p:nvSpPr>
        <p:spPr>
          <a:xfrm>
            <a:off x="736600" y="1498599"/>
            <a:ext cx="10892880" cy="5082234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Gather and draft project requirements</a:t>
            </a:r>
          </a:p>
          <a:p>
            <a:pPr marL="513953" indent="-513953" algn="l">
              <a:buSzPct val="145000"/>
              <a:buChar char="•"/>
            </a:pPr>
            <a:r>
              <a:t>BA (Business Analyst) organizes and facilitates requirements gathering. </a:t>
            </a:r>
          </a:p>
          <a:p>
            <a:pPr marL="513953" indent="-513953" algn="l">
              <a:buSzPct val="145000"/>
              <a:buChar char="•"/>
            </a:pPr>
            <a:r>
              <a:t>BA will be responsible for every feature</a:t>
            </a:r>
          </a:p>
          <a:p>
            <a:pPr marL="513953" indent="-513953" algn="l">
              <a:buSzPct val="145000"/>
              <a:buChar char="•"/>
            </a:pPr>
            <a:r>
              <a:t>BA is in charge to facilitate meetings to get more details for application from stake holder. 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9841" y="4968725"/>
            <a:ext cx="6365118" cy="407367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esign"/>
          <p:cNvSpPr txBox="1"/>
          <p:nvPr>
            <p:ph type="ctrTitle"/>
          </p:nvPr>
        </p:nvSpPr>
        <p:spPr>
          <a:xfrm>
            <a:off x="12700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sp>
        <p:nvSpPr>
          <p:cNvPr id="277" name="Picture is worth a thousand words…"/>
          <p:cNvSpPr txBox="1"/>
          <p:nvPr>
            <p:ph type="subTitle" idx="1"/>
          </p:nvPr>
        </p:nvSpPr>
        <p:spPr>
          <a:xfrm>
            <a:off x="667642" y="1587500"/>
            <a:ext cx="11034516" cy="6869659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Picture is worth a thousand words</a:t>
            </a:r>
          </a:p>
          <a:p>
            <a:pPr marL="513953" indent="-513953" algn="l">
              <a:buSzPct val="145000"/>
              <a:buChar char="•"/>
            </a:pPr>
            <a:r>
              <a:t>Create business process flows</a:t>
            </a:r>
          </a:p>
          <a:p>
            <a:pPr marL="513953" indent="-513953" algn="l">
              <a:buSzPct val="145000"/>
              <a:buChar char="•"/>
            </a:pPr>
            <a:r>
              <a:t>Who is in charge of Design?</a:t>
            </a:r>
          </a:p>
          <a:p>
            <a:pPr lvl="2" marL="1402953" indent="-513953" algn="l">
              <a:buSzPct val="145000"/>
              <a:buChar char="•"/>
            </a:pPr>
            <a:r>
              <a:t>BA has a big role in this phase.</a:t>
            </a:r>
          </a:p>
        </p:txBody>
      </p:sp>
      <p:sp>
        <p:nvSpPr>
          <p:cNvPr id="27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4006850"/>
            <a:ext cx="8890000" cy="496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evelopment"/>
          <p:cNvSpPr txBox="1"/>
          <p:nvPr>
            <p:ph type="ctrTitle"/>
          </p:nvPr>
        </p:nvSpPr>
        <p:spPr>
          <a:xfrm>
            <a:off x="1155700" y="-1943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82" name="Application Development - performed by developers…"/>
          <p:cNvSpPr txBox="1"/>
          <p:nvPr>
            <p:ph type="subTitle" idx="1"/>
          </p:nvPr>
        </p:nvSpPr>
        <p:spPr>
          <a:xfrm>
            <a:off x="431800" y="1841499"/>
            <a:ext cx="11716792" cy="6966745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Application Development - performed by developers</a:t>
            </a:r>
          </a:p>
          <a:p>
            <a:pPr marL="513953" indent="-513953" algn="l">
              <a:buSzPct val="145000"/>
              <a:buChar char="•"/>
            </a:pPr>
            <a:r>
              <a:t>Platform: Java, .net, PHP, Python, Javascript etc.</a:t>
            </a:r>
          </a:p>
          <a:p>
            <a:pPr marL="513953" indent="-513953" algn="l">
              <a:buSzPct val="145000"/>
              <a:buChar char="•"/>
            </a:pPr>
            <a:r>
              <a:t>Code Created: Code Review</a:t>
            </a:r>
          </a:p>
        </p:txBody>
      </p:sp>
      <p:sp>
        <p:nvSpPr>
          <p:cNvPr id="28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650" y="3587339"/>
            <a:ext cx="6613010" cy="5004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sting"/>
          <p:cNvSpPr txBox="1"/>
          <p:nvPr>
            <p:ph type="ctrTitle"/>
          </p:nvPr>
        </p:nvSpPr>
        <p:spPr>
          <a:xfrm>
            <a:off x="1270000" y="-1917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Testing</a:t>
            </a:r>
          </a:p>
        </p:txBody>
      </p:sp>
      <p:sp>
        <p:nvSpPr>
          <p:cNvPr id="287" name="Performed by BAs or QAs…"/>
          <p:cNvSpPr txBox="1"/>
          <p:nvPr>
            <p:ph type="subTitle" idx="1"/>
          </p:nvPr>
        </p:nvSpPr>
        <p:spPr>
          <a:xfrm>
            <a:off x="609600" y="1587500"/>
            <a:ext cx="11785600" cy="6984108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Performed by BAs or QAs</a:t>
            </a:r>
          </a:p>
          <a:p>
            <a:pPr marL="513953" indent="-513953" algn="l">
              <a:buSzPct val="145000"/>
              <a:buChar char="•"/>
            </a:pPr>
            <a:r>
              <a:t>Find all possible defects, bugs and discrepancies in the system</a:t>
            </a:r>
          </a:p>
          <a:p>
            <a:pPr marL="513953" indent="-513953" algn="l">
              <a:buSzPct val="145000"/>
              <a:buChar char="•"/>
            </a:pPr>
            <a:r>
              <a:t>Defect logging is an integral part of testing</a:t>
            </a:r>
          </a:p>
          <a:p>
            <a:pPr marL="513953" indent="-513953" algn="l">
              <a:buSzPct val="145000"/>
              <a:buChar char="•"/>
            </a:pPr>
            <a:r>
              <a:t>Tools: Eclipse, Intellij, BDD Framework, Maven, Jira for logging, test plan etc..</a:t>
            </a:r>
          </a:p>
        </p:txBody>
      </p:sp>
      <p:sp>
        <p:nvSpPr>
          <p:cNvPr id="28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00" y="5384800"/>
            <a:ext cx="61722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eployment"/>
          <p:cNvSpPr txBox="1"/>
          <p:nvPr>
            <p:ph type="ctrTitle"/>
          </p:nvPr>
        </p:nvSpPr>
        <p:spPr>
          <a:xfrm>
            <a:off x="1155700" y="-1943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Deployment</a:t>
            </a:r>
          </a:p>
        </p:txBody>
      </p:sp>
      <p:sp>
        <p:nvSpPr>
          <p:cNvPr id="292" name="Migration of Code…"/>
          <p:cNvSpPr txBox="1"/>
          <p:nvPr>
            <p:ph type="subTitle" idx="1"/>
          </p:nvPr>
        </p:nvSpPr>
        <p:spPr>
          <a:xfrm>
            <a:off x="673100" y="1638300"/>
            <a:ext cx="11658600" cy="6864350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Migration of Code</a:t>
            </a:r>
          </a:p>
          <a:p>
            <a:pPr marL="513953" indent="-513953" algn="l">
              <a:buSzPct val="145000"/>
              <a:buChar char="•"/>
            </a:pPr>
            <a:r>
              <a:t>Development is done, Testing is done</a:t>
            </a:r>
          </a:p>
          <a:p>
            <a:pPr marL="513953" indent="-513953" algn="l">
              <a:buSzPct val="145000"/>
              <a:buChar char="•"/>
            </a:pPr>
            <a:r>
              <a:t>Documents: User Manual, training and presentations </a:t>
            </a:r>
          </a:p>
        </p:txBody>
      </p:sp>
      <p:sp>
        <p:nvSpPr>
          <p:cNvPr id="29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aintenance"/>
          <p:cNvSpPr txBox="1"/>
          <p:nvPr>
            <p:ph type="ctrTitle"/>
          </p:nvPr>
        </p:nvSpPr>
        <p:spPr>
          <a:xfrm>
            <a:off x="1181100" y="-368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Maintenance</a:t>
            </a:r>
          </a:p>
        </p:txBody>
      </p:sp>
      <p:sp>
        <p:nvSpPr>
          <p:cNvPr id="296" name="Make sure application is running."/>
          <p:cNvSpPr txBox="1"/>
          <p:nvPr>
            <p:ph type="subTitle" sz="quarter" idx="1"/>
          </p:nvPr>
        </p:nvSpPr>
        <p:spPr>
          <a:xfrm>
            <a:off x="-609600" y="19494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Make sure application is running.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3198103"/>
            <a:ext cx="10464800" cy="5506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terview Questions"/>
          <p:cNvSpPr txBox="1"/>
          <p:nvPr>
            <p:ph type="ctrTitle"/>
          </p:nvPr>
        </p:nvSpPr>
        <p:spPr>
          <a:xfrm>
            <a:off x="940764" y="1299530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Interview Questions</a:t>
            </a:r>
          </a:p>
        </p:txBody>
      </p:sp>
      <p:sp>
        <p:nvSpPr>
          <p:cNvPr id="30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ass Schedule"/>
          <p:cNvSpPr txBox="1"/>
          <p:nvPr>
            <p:ph type="ctrTitle"/>
          </p:nvPr>
        </p:nvSpPr>
        <p:spPr>
          <a:xfrm>
            <a:off x="266700" y="31750"/>
            <a:ext cx="10464800" cy="3302001"/>
          </a:xfrm>
          <a:prstGeom prst="rect">
            <a:avLst/>
          </a:prstGeom>
        </p:spPr>
        <p:txBody>
          <a:bodyPr/>
          <a:lstStyle/>
          <a:p>
            <a:pPr algn="l"/>
            <a:r>
              <a:t>Class Schedule</a:t>
            </a:r>
            <a:br/>
          </a:p>
        </p:txBody>
      </p:sp>
      <p:sp>
        <p:nvSpPr>
          <p:cNvPr id="145" name="Week 1 - 2 :…"/>
          <p:cNvSpPr txBox="1"/>
          <p:nvPr>
            <p:ph type="subTitle" idx="1"/>
          </p:nvPr>
        </p:nvSpPr>
        <p:spPr>
          <a:xfrm>
            <a:off x="279400" y="2362200"/>
            <a:ext cx="11038186" cy="6085037"/>
          </a:xfrm>
          <a:prstGeom prst="rect">
            <a:avLst/>
          </a:prstGeom>
        </p:spPr>
        <p:txBody>
          <a:bodyPr/>
          <a:lstStyle/>
          <a:p>
            <a:pPr algn="l" defTabSz="385572">
              <a:defRPr sz="2442"/>
            </a:pPr>
            <a:r>
              <a:t>Week 1 - 2 : </a:t>
            </a:r>
          </a:p>
          <a:p>
            <a:pPr lvl="1" algn="l" defTabSz="385572">
              <a:defRPr sz="2442"/>
            </a:pPr>
            <a:r>
              <a:t>                              About Tech Lead Principles, Introduction to Scrum and Waterfall, SDLC</a:t>
            </a:r>
          </a:p>
          <a:p>
            <a:pPr algn="l" defTabSz="385572">
              <a:defRPr sz="2442"/>
            </a:pPr>
            <a:r>
              <a:t>Week 3 - 4 : </a:t>
            </a:r>
          </a:p>
          <a:p>
            <a:pPr algn="l" defTabSz="385572">
              <a:defRPr sz="2442"/>
            </a:pPr>
            <a:r>
              <a:t>                              Understanding different methodologies</a:t>
            </a:r>
          </a:p>
          <a:p>
            <a:pPr algn="l" defTabSz="385572">
              <a:defRPr sz="2442"/>
            </a:pPr>
            <a:r>
              <a:t>Week 5: </a:t>
            </a:r>
          </a:p>
          <a:p>
            <a:pPr algn="l" defTabSz="385572">
              <a:defRPr sz="2442"/>
            </a:pPr>
            <a:r>
              <a:t>                              SDLC Phases</a:t>
            </a:r>
          </a:p>
          <a:p>
            <a:pPr algn="l" defTabSz="385572">
              <a:defRPr sz="2442"/>
            </a:pPr>
            <a:r>
              <a:t>Week 6 - 10: </a:t>
            </a:r>
          </a:p>
          <a:p>
            <a:pPr algn="l" defTabSz="385572">
              <a:defRPr sz="2442"/>
            </a:pPr>
            <a:r>
              <a:t>                              Fundamentals of Testing</a:t>
            </a:r>
          </a:p>
          <a:p>
            <a:pPr algn="l" defTabSz="385572">
              <a:defRPr sz="2442"/>
            </a:pPr>
            <a:r>
              <a:t>Week 11 - 15:  </a:t>
            </a:r>
          </a:p>
          <a:p>
            <a:pPr algn="l" defTabSz="385572">
              <a:defRPr sz="2442"/>
            </a:pPr>
            <a:r>
              <a:t>                              Understanding Agile</a:t>
            </a:r>
          </a:p>
          <a:p>
            <a:pPr algn="l" defTabSz="385572">
              <a:defRPr sz="2442"/>
            </a:pPr>
            <a:r>
              <a:t>Week 16 - 20: </a:t>
            </a:r>
          </a:p>
          <a:p>
            <a:pPr algn="l" defTabSz="385572">
              <a:defRPr sz="2442"/>
            </a:pPr>
            <a:r>
              <a:t>                              Interview Preparation</a:t>
            </a:r>
          </a:p>
          <a:p>
            <a:pPr lvl="2" algn="l" defTabSz="385572">
              <a:defRPr sz="2442"/>
            </a:pPr>
            <a:r>
              <a:t>Week 21 - 30:  </a:t>
            </a:r>
          </a:p>
          <a:p>
            <a:pPr lvl="2" algn="l" defTabSz="385572">
              <a:defRPr sz="2442"/>
            </a:pPr>
            <a:r>
              <a:t>                              Guest speakers - Project Manager, SDET’s Professionals, Resume Preparation, Market Preparation.</a:t>
            </a:r>
          </a:p>
        </p:txBody>
      </p:sp>
      <p:sp>
        <p:nvSpPr>
          <p:cNvPr id="14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oking into Spring 2020"/>
          <p:cNvSpPr txBox="1"/>
          <p:nvPr>
            <p:ph type="ctrTitle"/>
          </p:nvPr>
        </p:nvSpPr>
        <p:spPr>
          <a:xfrm>
            <a:off x="538708" y="-1752600"/>
            <a:ext cx="11927384" cy="3302000"/>
          </a:xfrm>
          <a:prstGeom prst="rect">
            <a:avLst/>
          </a:prstGeom>
        </p:spPr>
        <p:txBody>
          <a:bodyPr/>
          <a:lstStyle/>
          <a:p>
            <a:pPr/>
            <a:r>
              <a:t>Looking into Spring 2020</a:t>
            </a:r>
          </a:p>
        </p:txBody>
      </p:sp>
      <p:grpSp>
        <p:nvGrpSpPr>
          <p:cNvPr id="151" name="Image"/>
          <p:cNvGrpSpPr/>
          <p:nvPr/>
        </p:nvGrpSpPr>
        <p:grpSpPr>
          <a:xfrm>
            <a:off x="1314427" y="1930368"/>
            <a:ext cx="10375946" cy="7175532"/>
            <a:chOff x="0" y="0"/>
            <a:chExt cx="10375945" cy="7175531"/>
          </a:xfrm>
        </p:grpSpPr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9944146" cy="66294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75946" cy="7175532"/>
            </a:xfrm>
            <a:prstGeom prst="rect">
              <a:avLst/>
            </a:prstGeom>
            <a:effectLst/>
          </p:spPr>
        </p:pic>
      </p:grpSp>
      <p:sp>
        <p:nvSpPr>
          <p:cNvPr id="15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ofessional communication…"/>
          <p:cNvSpPr txBox="1"/>
          <p:nvPr>
            <p:ph type="ctrTitle"/>
          </p:nvPr>
        </p:nvSpPr>
        <p:spPr>
          <a:xfrm>
            <a:off x="1079500" y="1524000"/>
            <a:ext cx="10464800" cy="3302000"/>
          </a:xfrm>
          <a:prstGeom prst="rect">
            <a:avLst/>
          </a:prstGeom>
        </p:spPr>
        <p:txBody>
          <a:bodyPr/>
          <a:lstStyle/>
          <a:p>
            <a:pPr marL="566737" indent="-566737" algn="l" defTabSz="297941">
              <a:buSzPct val="145000"/>
              <a:buChar char="•"/>
              <a:defRPr sz="4080"/>
            </a:pPr>
            <a:r>
              <a:t>Professional communication</a:t>
            </a:r>
          </a:p>
          <a:p>
            <a:pPr marL="566737" indent="-566737" algn="l" defTabSz="297941">
              <a:buSzPct val="145000"/>
              <a:defRPr sz="4080"/>
            </a:pPr>
            <a:r>
              <a:t>Team work</a:t>
            </a:r>
          </a:p>
          <a:p>
            <a:pPr marL="566737" indent="-566737" algn="l" defTabSz="297941">
              <a:buSzPct val="145000"/>
              <a:defRPr sz="4080"/>
            </a:pPr>
            <a:r>
              <a:t>Support your team mate </a:t>
            </a:r>
          </a:p>
          <a:p>
            <a:pPr defTabSz="297941">
              <a:defRPr sz="4080"/>
            </a:pP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4248150"/>
            <a:ext cx="5867400" cy="466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ch Lead Academy will go with the speed of the class…"/>
          <p:cNvSpPr txBox="1"/>
          <p:nvPr>
            <p:ph type="subTitle" idx="1"/>
          </p:nvPr>
        </p:nvSpPr>
        <p:spPr>
          <a:xfrm>
            <a:off x="1054100" y="431800"/>
            <a:ext cx="11550551" cy="8500418"/>
          </a:xfrm>
          <a:prstGeom prst="rect">
            <a:avLst/>
          </a:prstGeom>
        </p:spPr>
        <p:txBody>
          <a:bodyPr/>
          <a:lstStyle/>
          <a:p>
            <a:pPr/>
            <a:r>
              <a:t>Tech Lead Academy will go with the speed of the class</a:t>
            </a:r>
          </a:p>
          <a:p>
            <a:pPr/>
          </a:p>
          <a:p>
            <a:pPr/>
            <a:r>
              <a:t>Class will get easier for consistent, hard workers and humble like you</a:t>
            </a:r>
          </a:p>
          <a:p>
            <a:pPr/>
          </a:p>
          <a:p>
            <a:pPr/>
            <a:r>
              <a:t>Here at Tech Lead Academy we want everyone to be treated EQUALLY.</a:t>
            </a:r>
          </a:p>
          <a:p>
            <a:pPr/>
          </a:p>
          <a:p>
            <a:p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794" y="5073129"/>
            <a:ext cx="3461272" cy="34612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ertifications"/>
          <p:cNvSpPr txBox="1"/>
          <p:nvPr>
            <p:ph type="ctrTitle"/>
          </p:nvPr>
        </p:nvSpPr>
        <p:spPr>
          <a:xfrm>
            <a:off x="1511300" y="-1803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Certifications</a:t>
            </a:r>
          </a:p>
        </p:txBody>
      </p:sp>
      <p:pic>
        <p:nvPicPr>
          <p:cNvPr id="163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9699" y="3371990"/>
            <a:ext cx="1306811" cy="130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2379699" y="3232290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5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99" y="3071837"/>
            <a:ext cx="1903944" cy="190711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"/>
          <p:cNvSpPr txBox="1"/>
          <p:nvPr/>
        </p:nvSpPr>
        <p:spPr>
          <a:xfrm>
            <a:off x="4564099" y="182709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7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5099" y="3249145"/>
            <a:ext cx="1552502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"/>
          <p:cNvSpPr txBox="1"/>
          <p:nvPr/>
        </p:nvSpPr>
        <p:spPr>
          <a:xfrm>
            <a:off x="7802599" y="324914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58200" y="3249145"/>
            <a:ext cx="3105002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ighly Recommended Certifications to look into"/>
          <p:cNvSpPr txBox="1"/>
          <p:nvPr/>
        </p:nvSpPr>
        <p:spPr>
          <a:xfrm>
            <a:off x="2473013" y="6552191"/>
            <a:ext cx="8541374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Highly Recommended Certifications to look into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Use your time wisely…"/>
          <p:cNvSpPr txBox="1"/>
          <p:nvPr>
            <p:ph type="subTitle" idx="1"/>
          </p:nvPr>
        </p:nvSpPr>
        <p:spPr>
          <a:xfrm>
            <a:off x="1269999" y="508000"/>
            <a:ext cx="11248233" cy="8061325"/>
          </a:xfrm>
          <a:prstGeom prst="rect">
            <a:avLst/>
          </a:prstGeom>
        </p:spPr>
        <p:txBody>
          <a:bodyPr/>
          <a:lstStyle/>
          <a:p>
            <a:pPr>
              <a:defRPr b="1" sz="4100"/>
            </a:pPr>
            <a:r>
              <a:t>Use your time wisely</a:t>
            </a:r>
          </a:p>
          <a:p>
            <a:pPr algn="l"/>
            <a:r>
              <a:t>If the class is too slow for you work on your certification (use the OCA book)</a:t>
            </a:r>
          </a:p>
          <a:p>
            <a:pPr algn="l"/>
          </a:p>
          <a:p>
            <a:pPr algn="l"/>
            <a:r>
              <a:t>You can start Preparing for mentoring. </a:t>
            </a:r>
          </a:p>
          <a:p>
            <a:pPr lvl="1" marL="958453" indent="-513953" algn="l">
              <a:buSzPct val="145000"/>
              <a:buChar char="•"/>
            </a:pPr>
            <a:r>
              <a:t>One on one or to the team </a:t>
            </a:r>
          </a:p>
          <a:p>
            <a:pPr lvl="1" indent="444500" algn="l"/>
          </a:p>
          <a:p>
            <a:pPr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122" y="4308312"/>
            <a:ext cx="7806556" cy="439118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